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1" r:id="rId6"/>
    <p:sldId id="262" r:id="rId7"/>
    <p:sldId id="273" r:id="rId8"/>
    <p:sldId id="274" r:id="rId9"/>
    <p:sldId id="275" r:id="rId10"/>
    <p:sldId id="263" r:id="rId11"/>
    <p:sldId id="276" r:id="rId12"/>
    <p:sldId id="264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78313648293963"/>
          <c:y val="6.5585875984251973E-2"/>
          <c:w val="0.66777411417322829"/>
          <c:h val="0.661402559055118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нач.года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Ростислав</c:v>
                </c:pt>
                <c:pt idx="1">
                  <c:v>Андрей</c:v>
                </c:pt>
                <c:pt idx="2">
                  <c:v>Саша</c:v>
                </c:pt>
                <c:pt idx="3">
                  <c:v>Жанна</c:v>
                </c:pt>
                <c:pt idx="4">
                  <c:v>Алина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0.6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сер.года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Ростислав</c:v>
                </c:pt>
                <c:pt idx="1">
                  <c:v>Андрей</c:v>
                </c:pt>
                <c:pt idx="2">
                  <c:v>Саша</c:v>
                </c:pt>
                <c:pt idx="3">
                  <c:v>Жанна</c:v>
                </c:pt>
                <c:pt idx="4">
                  <c:v>Алина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0.8</c:v>
                </c:pt>
                <c:pt idx="1">
                  <c:v>0.9</c:v>
                </c:pt>
                <c:pt idx="2">
                  <c:v>0.9</c:v>
                </c:pt>
                <c:pt idx="3">
                  <c:v>0.8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Ростислав</c:v>
                </c:pt>
                <c:pt idx="1">
                  <c:v>Андрей</c:v>
                </c:pt>
                <c:pt idx="2">
                  <c:v>Саша</c:v>
                </c:pt>
                <c:pt idx="3">
                  <c:v>Жанна</c:v>
                </c:pt>
                <c:pt idx="4">
                  <c:v>Алина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08416"/>
        <c:axId val="34914304"/>
        <c:axId val="0"/>
      </c:bar3DChart>
      <c:catAx>
        <c:axId val="3490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34914304"/>
        <c:crosses val="autoZero"/>
        <c:auto val="1"/>
        <c:lblAlgn val="ctr"/>
        <c:lblOffset val="100"/>
        <c:noMultiLvlLbl val="0"/>
      </c:catAx>
      <c:valAx>
        <c:axId val="3491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08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нач.года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Ростислав</c:v>
                </c:pt>
                <c:pt idx="1">
                  <c:v>Андрей</c:v>
                </c:pt>
                <c:pt idx="2">
                  <c:v>Саша</c:v>
                </c:pt>
                <c:pt idx="3">
                  <c:v>Жанна</c:v>
                </c:pt>
                <c:pt idx="4">
                  <c:v>Алина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</c:v>
                </c:pt>
                <c:pt idx="1">
                  <c:v>0.6</c:v>
                </c:pt>
                <c:pt idx="2">
                  <c:v>0.5</c:v>
                </c:pt>
                <c:pt idx="3">
                  <c:v>0.3</c:v>
                </c:pt>
                <c:pt idx="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сер.года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Ростислав</c:v>
                </c:pt>
                <c:pt idx="1">
                  <c:v>Андрей</c:v>
                </c:pt>
                <c:pt idx="2">
                  <c:v>Саша</c:v>
                </c:pt>
                <c:pt idx="3">
                  <c:v>Жанна</c:v>
                </c:pt>
                <c:pt idx="4">
                  <c:v>Алина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0.6</c:v>
                </c:pt>
                <c:pt idx="1">
                  <c:v>0.8</c:v>
                </c:pt>
                <c:pt idx="2">
                  <c:v>0.7</c:v>
                </c:pt>
                <c:pt idx="3">
                  <c:v>0.5</c:v>
                </c:pt>
                <c:pt idx="4">
                  <c:v>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Ростислав</c:v>
                </c:pt>
                <c:pt idx="1">
                  <c:v>Андрей</c:v>
                </c:pt>
                <c:pt idx="2">
                  <c:v>Саша</c:v>
                </c:pt>
                <c:pt idx="3">
                  <c:v>Жанна</c:v>
                </c:pt>
                <c:pt idx="4">
                  <c:v>Алина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49760"/>
        <c:axId val="34963840"/>
        <c:axId val="0"/>
      </c:bar3DChart>
      <c:catAx>
        <c:axId val="34949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34963840"/>
        <c:crosses val="autoZero"/>
        <c:auto val="1"/>
        <c:lblAlgn val="ctr"/>
        <c:lblOffset val="100"/>
        <c:noMultiLvlLbl val="0"/>
      </c:catAx>
      <c:valAx>
        <c:axId val="3496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4976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BCD73-416E-4C61-8891-64B3991CFBA7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857A3-1830-452D-940D-67B0A866F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6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857A3-1830-452D-940D-67B0A866FB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9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C:\Users\HP\Desktop\САНИЯ\IMG_0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8965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836712"/>
            <a:ext cx="35283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Хайрушева</a:t>
            </a:r>
            <a:r>
              <a:rPr lang="ru-RU" sz="2800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 </a:t>
            </a:r>
            <a:r>
              <a:rPr lang="ru-RU" sz="2800" dirty="0" err="1">
                <a:solidFill>
                  <a:srgbClr val="FFFF00"/>
                </a:solidFill>
                <a:latin typeface="Cambria" pitchFamily="18" charset="0"/>
                <a:cs typeface="Arial" charset="0"/>
              </a:rPr>
              <a:t>Сания</a:t>
            </a:r>
            <a:r>
              <a:rPr lang="ru-RU" sz="28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Cambria" pitchFamily="18" charset="0"/>
                <a:cs typeface="Arial" charset="0"/>
              </a:rPr>
              <a:t>Жексембайевна</a:t>
            </a:r>
            <a:r>
              <a:rPr lang="ru-RU" sz="28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учитель-логопед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Образование-высшее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Стаж  работы-18 лет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Место </a:t>
            </a:r>
            <a:r>
              <a:rPr lang="ru-RU" sz="2400" dirty="0">
                <a:solidFill>
                  <a:srgbClr val="FFFF00"/>
                </a:solidFill>
                <a:latin typeface="Cambria" pitchFamily="18" charset="0"/>
              </a:rPr>
              <a:t>функционирования: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ГКС (к) ОУ «Ленинская      СКОШИ  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II</a:t>
            </a:r>
            <a:r>
              <a:rPr lang="ru-RU" sz="2400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вида»</a:t>
            </a:r>
            <a:endParaRPr lang="ru-RU" sz="2000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конечная звезда 2"/>
          <p:cNvSpPr/>
          <p:nvPr/>
        </p:nvSpPr>
        <p:spPr>
          <a:xfrm>
            <a:off x="107504" y="260648"/>
            <a:ext cx="3168352" cy="25922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Дифференциация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фонем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107504" y="3573016"/>
            <a:ext cx="4896544" cy="328498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Выделение  в звуковом  потоке гласного звука. Ребёнок должен выделить  звук, на который указал  логопед (хлопнуть в ладоши, присесть, поднять зрительный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символ и т.д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95543" y="2276872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88024" y="116632"/>
            <a:ext cx="288032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 навыков  звукового  анализа.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2636912"/>
            <a:ext cx="295232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Назвать первый звук в словах: утка, ухо, умница, утюг и т.д.  Вспомнить 5 предметов, названия которых начинаются со звука У (аналогично проводится со звуками А,И,О)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4581128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Логопед объясняет: «Я назову большой предмет, а ты маленький, чтобы в слове появился звук К (рама-рамка) и т.д.</a:t>
            </a: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rot="10800000" flipV="1">
            <a:off x="4788024" y="1700808"/>
            <a:ext cx="1008112" cy="93610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6200000" flipH="1">
            <a:off x="6256726" y="2737462"/>
            <a:ext cx="2823236" cy="864096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03848" y="2132856"/>
            <a:ext cx="2808312" cy="2448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Виды коррекционной работы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260648"/>
            <a:ext cx="280831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Постановка звуков. 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3635896" y="189420"/>
            <a:ext cx="3168352" cy="1543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/>
                <a:ea typeface="Times New Roman"/>
              </a:rPr>
              <a:t>Автоматизация навыков произношения звука в </a:t>
            </a:r>
            <a:r>
              <a:rPr lang="ru-RU" sz="2000" b="1" dirty="0" smtClean="0">
                <a:latin typeface="Times New Roman"/>
                <a:ea typeface="Times New Roman"/>
              </a:rPr>
              <a:t>слогах. 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6156177" y="1660620"/>
            <a:ext cx="2880320" cy="1604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Автоматизация навыка произношения звука в словах.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52120" y="4365104"/>
            <a:ext cx="2808312" cy="1900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Автоматизация звуков </a:t>
            </a:r>
            <a:r>
              <a:rPr lang="ru-RU" sz="2000" b="1" dirty="0" smtClean="0">
                <a:latin typeface="Times New Roman"/>
                <a:ea typeface="Times New Roman"/>
              </a:rPr>
              <a:t>   в </a:t>
            </a:r>
            <a:r>
              <a:rPr lang="ru-RU" sz="2000" b="1" dirty="0">
                <a:latin typeface="Times New Roman"/>
                <a:ea typeface="Times New Roman"/>
              </a:rPr>
              <a:t>предложениях.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3490" y="4365104"/>
            <a:ext cx="3236381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Дифференциация   звуков.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411760" y="1660620"/>
            <a:ext cx="1512168" cy="802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499992" y="1772816"/>
            <a:ext cx="720080" cy="57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012160" y="3264890"/>
            <a:ext cx="1224136" cy="452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1907704" y="3933056"/>
            <a:ext cx="12601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419871" y="4365104"/>
            <a:ext cx="1080121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788024" y="4365104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83490" y="2132856"/>
            <a:ext cx="2984354" cy="1774356"/>
          </a:xfrm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kern="12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+mn-cs"/>
              </a:rPr>
              <a:t>Автоматизация звука    в разговорной речи.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34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674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Постановка звуков.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постановке правильного произношения звуков пользовалась тремя способами:</a:t>
            </a:r>
            <a:endParaRPr lang="ru-RU" sz="2400" dirty="0"/>
          </a:p>
          <a:p>
            <a:r>
              <a:rPr lang="ru-RU" sz="2400" dirty="0"/>
              <a:t>1 способ – по подражанию. Подражание  дополняла словесными  пояснениями,  какую позицию должен  принять артикулярный орган.</a:t>
            </a:r>
          </a:p>
          <a:p>
            <a:r>
              <a:rPr lang="ru-RU" sz="2400" dirty="0"/>
              <a:t>2 способ  - состоит   в механическом воздействии  на речевые органы при помощи  шпателя или зонда (просила ребёнка произнести звук, повторить его несколько раз, и во время повторения при помощи шпателя меняла артикуляционный  уклад  звука).</a:t>
            </a:r>
          </a:p>
          <a:p>
            <a:r>
              <a:rPr lang="ru-RU" sz="2400" dirty="0"/>
              <a:t>3 способ – основывается на совмещении двух предыдущих. П о мере того как звук оказывается поставленным, проводила работу по его автоматизации.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16373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644" y="179348"/>
            <a:ext cx="7981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Автоматизация навыков произношения звука в слогах (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прямых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, обратных, открытых, закрытых, со стечением согласных).</a:t>
            </a:r>
            <a:endParaRPr lang="ru-RU" sz="24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а)</a:t>
            </a:r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ш , ж </a:t>
            </a:r>
            <a:r>
              <a:rPr lang="ru-RU" sz="3200" dirty="0">
                <a:latin typeface="Times New Roman"/>
                <a:ea typeface="Times New Roman"/>
              </a:rPr>
              <a:t>автоматизировала вначале в прямых слогах, затем  в обратных и в последнюю очередь- в слогах со стечением согласных;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б) </a:t>
            </a:r>
            <a:r>
              <a:rPr lang="ru-RU" sz="3200" b="1" dirty="0">
                <a:latin typeface="Times New Roman"/>
                <a:ea typeface="Times New Roman"/>
              </a:rPr>
              <a:t>ч, щ</a:t>
            </a:r>
            <a:r>
              <a:rPr lang="ru-RU" sz="3200" dirty="0">
                <a:latin typeface="Times New Roman"/>
                <a:ea typeface="Times New Roman"/>
              </a:rPr>
              <a:t> – наоборот: сначала в обратных слогах, затем в прямых  и со стечением  согласных.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 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9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Автоматизация навыка произношения звука в словах.</a:t>
            </a:r>
            <a:endParaRPr lang="ru-RU" sz="24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0057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Коррекционно- развивающие  игры.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latin typeface="Times New Roman"/>
                <a:ea typeface="Times New Roman"/>
              </a:rPr>
              <a:t>                 </a:t>
            </a:r>
            <a:r>
              <a:rPr lang="ru-RU" sz="1000" b="1" dirty="0">
                <a:latin typeface="Times New Roman"/>
                <a:ea typeface="Times New Roman"/>
              </a:rPr>
              <a:t>Автоматизация   звука  «ш</a:t>
            </a:r>
            <a:r>
              <a:rPr lang="ru-RU" sz="1000" b="1" dirty="0" smtClean="0">
                <a:latin typeface="Times New Roman"/>
                <a:ea typeface="Times New Roman"/>
              </a:rPr>
              <a:t>»            </a:t>
            </a:r>
            <a:r>
              <a:rPr lang="ru-RU" sz="10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</a:t>
            </a:r>
            <a:r>
              <a:rPr lang="ru-RU" sz="1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ru-RU" sz="1050" b="1" i="1" dirty="0">
                <a:solidFill>
                  <a:prstClr val="black"/>
                </a:solidFill>
                <a:latin typeface="Times New Roman"/>
                <a:ea typeface="Times New Roman"/>
              </a:rPr>
              <a:t>. «Кто с кем ?»</a:t>
            </a:r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ru-RU" sz="900" b="1" i="1" dirty="0" smtClean="0">
                <a:latin typeface="Times New Roman"/>
                <a:ea typeface="Times New Roman"/>
              </a:rPr>
              <a:t>1</a:t>
            </a:r>
            <a:r>
              <a:rPr lang="ru-RU" sz="900" b="1" i="1" dirty="0">
                <a:latin typeface="Times New Roman"/>
                <a:ea typeface="Times New Roman"/>
              </a:rPr>
              <a:t>. </a:t>
            </a:r>
            <a:r>
              <a:rPr lang="ru-RU" sz="1100" b="1" i="1" dirty="0">
                <a:latin typeface="Times New Roman"/>
                <a:ea typeface="Times New Roman"/>
              </a:rPr>
              <a:t>Измени слово</a:t>
            </a:r>
            <a:r>
              <a:rPr lang="ru-RU" sz="1100" b="1" i="1" dirty="0" smtClean="0">
                <a:latin typeface="Times New Roman"/>
                <a:ea typeface="Times New Roman"/>
              </a:rPr>
              <a:t>.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Подбор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детёнышей.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1000" dirty="0" smtClean="0">
                <a:latin typeface="Times New Roman"/>
                <a:ea typeface="Times New Roman"/>
              </a:rPr>
              <a:t>Назвать </a:t>
            </a:r>
            <a:r>
              <a:rPr lang="ru-RU" sz="1000" dirty="0">
                <a:latin typeface="Times New Roman"/>
                <a:ea typeface="Times New Roman"/>
              </a:rPr>
              <a:t>картинку так, чтобы появился звук «ш</a:t>
            </a:r>
            <a:r>
              <a:rPr lang="ru-RU" sz="1000" dirty="0" smtClean="0">
                <a:latin typeface="Times New Roman"/>
                <a:ea typeface="Times New Roman"/>
              </a:rPr>
              <a:t>».           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Мышка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( с мышонком);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1000" dirty="0" smtClean="0">
                <a:latin typeface="Times New Roman"/>
                <a:ea typeface="Times New Roman"/>
              </a:rPr>
              <a:t>Скворец </a:t>
            </a:r>
            <a:r>
              <a:rPr lang="ru-RU" sz="1000" dirty="0">
                <a:latin typeface="Times New Roman"/>
                <a:ea typeface="Times New Roman"/>
              </a:rPr>
              <a:t>( скворушка);                          Хлеб ( хлебушек</a:t>
            </a:r>
            <a:r>
              <a:rPr lang="ru-RU" sz="1000" dirty="0" smtClean="0">
                <a:latin typeface="Times New Roman"/>
                <a:ea typeface="Times New Roman"/>
              </a:rPr>
              <a:t>);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Лягушка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( с лягушонком);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000" dirty="0" smtClean="0">
                <a:latin typeface="Times New Roman"/>
                <a:ea typeface="Times New Roman"/>
              </a:rPr>
              <a:t>Домик </a:t>
            </a:r>
            <a:r>
              <a:rPr lang="ru-RU" sz="1000" dirty="0">
                <a:latin typeface="Times New Roman"/>
                <a:ea typeface="Times New Roman"/>
              </a:rPr>
              <a:t>(домишко);                                  Петух (петушок</a:t>
            </a:r>
            <a:r>
              <a:rPr lang="ru-RU" sz="1000" dirty="0" smtClean="0">
                <a:latin typeface="Times New Roman"/>
                <a:ea typeface="Times New Roman"/>
              </a:rPr>
              <a:t>).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Кукушка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( с кукушонком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);</a:t>
            </a:r>
            <a:r>
              <a:rPr lang="ru-RU" sz="1000" dirty="0" smtClean="0">
                <a:latin typeface="Times New Roman"/>
                <a:ea typeface="Times New Roman"/>
              </a:rPr>
              <a:t>                                                                                                 </a:t>
            </a:r>
            <a:endParaRPr lang="ru-RU" sz="900" dirty="0">
              <a:latin typeface="Times New Roman"/>
              <a:ea typeface="Times New Roman"/>
            </a:endParaRPr>
          </a:p>
          <a:p>
            <a:pPr lvl="0" algn="just"/>
            <a:r>
              <a:rPr lang="ru-RU" sz="1000" b="1" i="1" dirty="0" smtClean="0">
                <a:latin typeface="Times New Roman"/>
                <a:ea typeface="Times New Roman"/>
              </a:rPr>
              <a:t>   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Автоматизация 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звука «ч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Мишка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( с мишуткой).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ru-RU" sz="1050" b="1" i="1" dirty="0" smtClean="0">
                <a:latin typeface="Times New Roman"/>
                <a:ea typeface="Times New Roman"/>
              </a:rPr>
              <a:t>1 </a:t>
            </a:r>
            <a:r>
              <a:rPr lang="ru-RU" sz="1050" b="1" i="1" dirty="0">
                <a:solidFill>
                  <a:prstClr val="black"/>
                </a:solidFill>
                <a:latin typeface="Times New Roman"/>
                <a:ea typeface="Times New Roman"/>
              </a:rPr>
              <a:t>. Игра «Ласковые  имена»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ru-RU" sz="1000" b="1" i="1" dirty="0" smtClean="0">
                <a:latin typeface="Times New Roman"/>
                <a:ea typeface="Times New Roman"/>
              </a:rPr>
              <a:t>  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Захотелось ласковых нам слов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1000" b="1" i="1" dirty="0" smtClean="0">
                <a:latin typeface="Times New Roman"/>
                <a:ea typeface="Times New Roman"/>
              </a:rPr>
              <a:t> 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Кто из звуков нам готов помочь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                                                                                                                                             </a:t>
            </a:r>
            <a:r>
              <a:rPr lang="ru-RU" sz="105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ru-RU" sz="1050" b="1" i="1" dirty="0">
                <a:solidFill>
                  <a:prstClr val="black"/>
                </a:solidFill>
                <a:latin typeface="Times New Roman"/>
                <a:ea typeface="Times New Roman"/>
              </a:rPr>
              <a:t>. Игра  на обогащение словаря.</a:t>
            </a:r>
            <a:endParaRPr lang="ru-RU" sz="1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ru-RU" sz="1000" dirty="0" smtClean="0">
                <a:latin typeface="Times New Roman"/>
                <a:ea typeface="Times New Roman"/>
              </a:rPr>
              <a:t>Кто </a:t>
            </a:r>
            <a:r>
              <a:rPr lang="ru-RU" sz="1000" dirty="0">
                <a:latin typeface="Times New Roman"/>
                <a:ea typeface="Times New Roman"/>
              </a:rPr>
              <a:t>из звуков нам готов помочь</a:t>
            </a:r>
            <a:r>
              <a:rPr lang="ru-RU" sz="1000" dirty="0" smtClean="0">
                <a:latin typeface="Times New Roman"/>
                <a:ea typeface="Times New Roman"/>
              </a:rPr>
              <a:t>?                             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Скрипка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– скрипач – скрипачка.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1000" dirty="0" smtClean="0">
                <a:latin typeface="Times New Roman"/>
                <a:ea typeface="Times New Roman"/>
              </a:rPr>
              <a:t>Ч </a:t>
            </a:r>
            <a:r>
              <a:rPr lang="ru-RU" sz="1000" dirty="0">
                <a:latin typeface="Times New Roman"/>
                <a:ea typeface="Times New Roman"/>
              </a:rPr>
              <a:t>– наш самый нежный </a:t>
            </a:r>
            <a:r>
              <a:rPr lang="ru-RU" sz="1000" dirty="0" smtClean="0">
                <a:latin typeface="Times New Roman"/>
                <a:ea typeface="Times New Roman"/>
              </a:rPr>
              <a:t>звук1                                      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Цирк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– циркач –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циркачка.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</a:t>
            </a:r>
            <a:r>
              <a:rPr lang="ru-RU" sz="1000" dirty="0" smtClean="0">
                <a:latin typeface="Times New Roman"/>
                <a:ea typeface="Times New Roman"/>
              </a:rPr>
              <a:t>Не  </a:t>
            </a:r>
            <a:r>
              <a:rPr lang="ru-RU" sz="1000" dirty="0">
                <a:latin typeface="Times New Roman"/>
                <a:ea typeface="Times New Roman"/>
              </a:rPr>
              <a:t>откажемся мы от его </a:t>
            </a:r>
            <a:r>
              <a:rPr lang="ru-RU" sz="1000" dirty="0" smtClean="0">
                <a:latin typeface="Times New Roman"/>
                <a:ea typeface="Times New Roman"/>
              </a:rPr>
              <a:t>услуг1                                                                                                                                                          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Трюк – трюкач – трюкачка.</a:t>
            </a:r>
            <a:endParaRPr lang="ru-RU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sz="1000" dirty="0" smtClean="0">
                <a:latin typeface="Times New Roman"/>
                <a:ea typeface="Times New Roman"/>
              </a:rPr>
              <a:t>Юля </a:t>
            </a:r>
            <a:r>
              <a:rPr lang="ru-RU" sz="1000" dirty="0">
                <a:latin typeface="Times New Roman"/>
                <a:ea typeface="Times New Roman"/>
              </a:rPr>
              <a:t>– </a:t>
            </a:r>
            <a:r>
              <a:rPr lang="ru-RU" sz="1000" dirty="0" err="1">
                <a:latin typeface="Times New Roman"/>
                <a:ea typeface="Times New Roman"/>
              </a:rPr>
              <a:t>Юлечка</a:t>
            </a:r>
            <a:r>
              <a:rPr lang="ru-RU" sz="1000" dirty="0">
                <a:latin typeface="Times New Roman"/>
                <a:ea typeface="Times New Roman"/>
              </a:rPr>
              <a:t>                                        Ваня – Ванечка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Коля- Колечка                                          Лена –</a:t>
            </a:r>
            <a:r>
              <a:rPr lang="ru-RU" sz="1000" dirty="0" smtClean="0">
                <a:latin typeface="Times New Roman"/>
                <a:ea typeface="Times New Roman"/>
              </a:rPr>
              <a:t>Леночка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Вова – Вовочка.  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50" b="1" dirty="0">
                <a:latin typeface="Times New Roman"/>
                <a:ea typeface="Times New Roman"/>
              </a:rPr>
              <a:t>2. « Большой – маленький»</a:t>
            </a:r>
            <a:endParaRPr lang="ru-RU" sz="1000" b="1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Мяч – мячик                 Замок – замочек                Чуб – чубчик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Стакан – стаканчик         Палец – пальчик              Сын – сыночек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900" dirty="0">
                <a:latin typeface="Times New Roman"/>
                <a:ea typeface="Times New Roman"/>
              </a:rPr>
              <a:t>                  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C:\Users\HP\Desktop\САНИЯ\IMG_06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3026684" cy="232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20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Автоматизация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звуков в предложениях.</a:t>
            </a:r>
            <a:endParaRPr lang="ru-RU" sz="24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07" y="911865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Использование  стихотворных  текстов в работе  над звуками.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Автоматизация  звука  «ш».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ши </a:t>
            </a:r>
            <a:r>
              <a:rPr lang="ru-RU" sz="2000" dirty="0">
                <a:latin typeface="Times New Roman"/>
                <a:ea typeface="Times New Roman"/>
              </a:rPr>
              <a:t>– ши – ши – красивые  ландыши</a:t>
            </a:r>
          </a:p>
          <a:p>
            <a:pPr algn="just">
              <a:spcAft>
                <a:spcPts val="0"/>
              </a:spcAft>
            </a:pPr>
            <a:r>
              <a:rPr lang="ru-RU" sz="2000" dirty="0" err="1">
                <a:latin typeface="Times New Roman"/>
                <a:ea typeface="Times New Roman"/>
              </a:rPr>
              <a:t>аш</a:t>
            </a:r>
            <a:r>
              <a:rPr lang="ru-RU" sz="2000" dirty="0">
                <a:latin typeface="Times New Roman"/>
                <a:ea typeface="Times New Roman"/>
              </a:rPr>
              <a:t> – </a:t>
            </a:r>
            <a:r>
              <a:rPr lang="ru-RU" sz="2000" dirty="0" err="1">
                <a:latin typeface="Times New Roman"/>
                <a:ea typeface="Times New Roman"/>
              </a:rPr>
              <a:t>аш</a:t>
            </a:r>
            <a:r>
              <a:rPr lang="ru-RU" sz="2000" dirty="0">
                <a:latin typeface="Times New Roman"/>
                <a:ea typeface="Times New Roman"/>
              </a:rPr>
              <a:t> –</a:t>
            </a:r>
            <a:r>
              <a:rPr lang="ru-RU" sz="2000" dirty="0" err="1">
                <a:latin typeface="Times New Roman"/>
                <a:ea typeface="Times New Roman"/>
              </a:rPr>
              <a:t>аш</a:t>
            </a:r>
            <a:r>
              <a:rPr lang="ru-RU" sz="2000" dirty="0">
                <a:latin typeface="Times New Roman"/>
                <a:ea typeface="Times New Roman"/>
              </a:rPr>
              <a:t> – дайте </a:t>
            </a:r>
            <a:r>
              <a:rPr lang="ru-RU" sz="2000" dirty="0" smtClean="0">
                <a:latin typeface="Times New Roman"/>
                <a:ea typeface="Times New Roman"/>
              </a:rPr>
              <a:t>карандаш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Times New Roman"/>
              </a:rPr>
              <a:t>Шла Саша  по шоссе  и сосала сушку</a:t>
            </a:r>
            <a:r>
              <a:rPr lang="ru-RU" sz="2000" i="1" dirty="0" smtClean="0">
                <a:latin typeface="Times New Roman"/>
                <a:ea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Автоматизация 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звука «ж».</a:t>
            </a:r>
            <a:endParaRPr lang="ru-RU" sz="20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Жук упал и встать не может,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 Ждёт  он, кто ему поможет.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Схемы для составления описательных                                                                   рассказов.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2000" b="1" dirty="0"/>
          </a:p>
        </p:txBody>
      </p:sp>
      <p:pic>
        <p:nvPicPr>
          <p:cNvPr id="6" name="Рисунок 5" descr="C:\Users\HP\Downloads\85162357_large_cvetu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6679"/>
            <a:ext cx="3966860" cy="273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P\Downloads\27452_html_m460eeb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03208"/>
            <a:ext cx="5223790" cy="2696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8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</a:t>
            </a:r>
            <a:r>
              <a:rPr lang="ru-RU" sz="2400" b="1" dirty="0">
                <a:latin typeface="Arial" pitchFamily="34" charset="0"/>
                <a:ea typeface="Times New Roman"/>
                <a:cs typeface="Arial" pitchFamily="34" charset="0"/>
              </a:rPr>
              <a:t>Дифференциация   звуков.</a:t>
            </a:r>
            <a:endParaRPr lang="ru-RU" sz="2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79512" y="630115"/>
            <a:ext cx="8784976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ж-ш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Вставить недостающий слог.</a:t>
            </a:r>
          </a:p>
          <a:p>
            <a:pPr lvl="0" algn="just"/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</a:t>
            </a:r>
            <a:r>
              <a:rPr lang="ru-RU" sz="16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жа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ru-RU" sz="16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ша</a:t>
            </a:r>
            <a:endParaRPr lang="ru-RU" sz="1600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ка -                 Ми-       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лы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-           лап-             е – та        мы – та</a:t>
            </a:r>
          </a:p>
          <a:p>
            <a:pPr lvl="0" algn="just"/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лу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-                Да -              ко -   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Са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-          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кало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--      ку –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ет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  </a:t>
            </a:r>
            <a:r>
              <a:rPr lang="ru-RU" sz="16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жи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– ши 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мы -   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кры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-  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ма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– на          эта--   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дю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– на      но-- 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клави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---     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стри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—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Вставить   в предложения подходящие  по смыслу  слова: 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У  Жени   жёлтый  --- </a:t>
            </a: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>.                                                      У </a:t>
            </a: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Шуры  сильный --.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жар -  шар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ч – щ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1. Записать слоги с  ч  и  щ.                                                           б) последний слог: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  а) первый слог в словах;                                            Вещи, ключи, стучу, ищу, туча, пища.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Щ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енок, человек, щиты, чудо, щеки, чехол, щука.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Вставить пропущенные буквы</a:t>
            </a:r>
            <a:r>
              <a:rPr lang="ru-RU" sz="2000" dirty="0" smtClean="0">
                <a:latin typeface="Times New Roman"/>
                <a:ea typeface="Times New Roman"/>
              </a:rPr>
              <a:t>: </a:t>
            </a:r>
            <a:r>
              <a:rPr lang="ru-RU" sz="2000" dirty="0" err="1" smtClean="0">
                <a:latin typeface="Times New Roman"/>
                <a:ea typeface="Times New Roman"/>
              </a:rPr>
              <a:t>ч,щ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а-а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latin typeface="Times New Roman"/>
                <a:ea typeface="Times New Roman"/>
              </a:rPr>
              <a:t>пло-адь</a:t>
            </a:r>
            <a:r>
              <a:rPr lang="ru-RU" sz="2000" dirty="0" smtClean="0">
                <a:latin typeface="Times New Roman"/>
                <a:ea typeface="Times New Roman"/>
              </a:rPr>
              <a:t>, -</a:t>
            </a:r>
            <a:r>
              <a:rPr lang="ru-RU" sz="2000" dirty="0" err="1" smtClean="0">
                <a:latin typeface="Times New Roman"/>
                <a:ea typeface="Times New Roman"/>
              </a:rPr>
              <a:t>ит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latin typeface="Times New Roman"/>
                <a:ea typeface="Times New Roman"/>
              </a:rPr>
              <a:t>ве</a:t>
            </a:r>
            <a:r>
              <a:rPr lang="ru-RU" sz="2000" dirty="0" smtClean="0">
                <a:latin typeface="Times New Roman"/>
                <a:ea typeface="Times New Roman"/>
              </a:rPr>
              <a:t>-и-ка, то-иль-</a:t>
            </a:r>
            <a:r>
              <a:rPr lang="ru-RU" sz="2000" dirty="0" err="1" smtClean="0">
                <a:latin typeface="Times New Roman"/>
                <a:ea typeface="Times New Roman"/>
              </a:rPr>
              <a:t>ик</a:t>
            </a:r>
            <a:r>
              <a:rPr lang="ru-RU" sz="2000" dirty="0" smtClean="0">
                <a:latin typeface="Times New Roman"/>
                <a:ea typeface="Times New Roman"/>
              </a:rPr>
              <a:t>, вол-и, 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я-и-</a:t>
            </a:r>
            <a:r>
              <a:rPr lang="ru-RU" sz="2000" dirty="0" err="1" smtClean="0">
                <a:latin typeface="Times New Roman"/>
                <a:ea typeface="Times New Roman"/>
              </a:rPr>
              <a:t>ек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ч – ш                                                                                                                                                      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Изменить </a:t>
            </a: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слова  по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образцу:                                                                                                            Кошка </a:t>
            </a: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– кошечка,  лягушка -…….,  катушка - ….., опушка -….. , ракушка -…., 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Закончить    </a:t>
            </a:r>
            <a:r>
              <a:rPr lang="ru-RU" sz="2000" dirty="0">
                <a:latin typeface="Arial" pitchFamily="34" charset="0"/>
                <a:ea typeface="Times New Roman"/>
                <a:cs typeface="Arial" pitchFamily="34" charset="0"/>
              </a:rPr>
              <a:t>предложение       словосочетанием.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Бабушка сварила ( какую?)  …..(что?)….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На </a:t>
            </a:r>
            <a:r>
              <a:rPr lang="ru-RU" sz="2000" dirty="0" err="1">
                <a:latin typeface="Times New Roman"/>
                <a:ea typeface="Times New Roman"/>
              </a:rPr>
              <a:t>грушёвом</a:t>
            </a:r>
            <a:r>
              <a:rPr lang="ru-RU" sz="2000" dirty="0">
                <a:latin typeface="Times New Roman"/>
                <a:ea typeface="Times New Roman"/>
              </a:rPr>
              <a:t>  дереве  созрели  ( какие?)…..(что?)….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                                                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/>
            <a:endParaRPr lang="ru-RU" sz="16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/>
            <a:endParaRPr lang="ru-RU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29732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Автоматизация звука в разговорной речи.</a:t>
            </a:r>
            <a:endParaRPr lang="ru-RU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268760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Сформировать у ребёнка умение и навыки  употребления звуков речи во всех ситуациях общения- в играх, развлечениях, на занятиях.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Работа с родителями - одно из важнейших направлений в моей коррекционной деятельности.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Одним из эффективных средств знакомства родителей с особенностями работы логопеда является их участие в занятиях. Такие занятия организовывала  в форме консультаций, на них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показывала  приёмы 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работы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с 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детьми   ОВЗ.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HP\Desktop\САНИЯ\IMG_07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1"/>
            <a:ext cx="4248472" cy="2703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7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89855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Сводная   диаграмма   учащихся, имеющих нарушения звукопроизношения   в устной речи. 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53602563"/>
              </p:ext>
            </p:extLst>
          </p:nvPr>
        </p:nvGraphicFramePr>
        <p:xfrm>
          <a:off x="1331640" y="1397000"/>
          <a:ext cx="62883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486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Сводная   диаграмма   учащихся, имеющих нарушения звукопроизношения   в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письменной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речи.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819690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0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62880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ea typeface="Times New Roman"/>
                <a:cs typeface="Arial" pitchFamily="34" charset="0"/>
              </a:rPr>
              <a:t>Формирование  навыков  звукопроизношения  шипящих  звуков в  устной  и письменной   речи  учащихся  2 классов  с ОВЗ. </a:t>
            </a:r>
            <a:endParaRPr lang="ru-RU" sz="40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7391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Результативность.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Arial Narrow" pitchFamily="34" charset="0"/>
                <a:ea typeface="Times New Roman"/>
              </a:rPr>
              <a:t>Занятия </a:t>
            </a:r>
            <a:r>
              <a:rPr lang="ru-RU" sz="2400" dirty="0">
                <a:latin typeface="Arial Narrow" pitchFamily="34" charset="0"/>
                <a:ea typeface="Times New Roman"/>
              </a:rPr>
              <a:t>у логопеда способствуют активному участию детей на </a:t>
            </a:r>
            <a:r>
              <a:rPr lang="ru-RU" sz="2400" dirty="0" smtClean="0">
                <a:latin typeface="Arial Narrow" pitchFamily="34" charset="0"/>
                <a:ea typeface="Times New Roman"/>
              </a:rPr>
              <a:t>уроках.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Работа по формированию  навыков звукопроизношения шипящих </a:t>
            </a:r>
            <a:r>
              <a:rPr lang="ru-RU" sz="2400" dirty="0" smtClean="0">
                <a:latin typeface="Times New Roman"/>
                <a:ea typeface="Times New Roman"/>
              </a:rPr>
              <a:t>звуков  оказывает  устранение  </a:t>
            </a:r>
            <a:r>
              <a:rPr lang="ru-RU" sz="2400" dirty="0">
                <a:latin typeface="Times New Roman"/>
                <a:ea typeface="Times New Roman"/>
              </a:rPr>
              <a:t>дефектного звукопроизношения. </a:t>
            </a:r>
            <a:r>
              <a:rPr lang="ru-RU" sz="2400" dirty="0" smtClean="0">
                <a:latin typeface="Times New Roman"/>
                <a:ea typeface="Times New Roman"/>
              </a:rPr>
              <a:t>                                                                                               Этому  </a:t>
            </a:r>
            <a:r>
              <a:rPr lang="ru-RU" sz="2400" dirty="0" err="1" smtClean="0">
                <a:latin typeface="Times New Roman"/>
                <a:ea typeface="Times New Roman"/>
              </a:rPr>
              <a:t>благоприпятствует</a:t>
            </a:r>
            <a:r>
              <a:rPr lang="ru-RU" sz="2400" dirty="0" smtClean="0">
                <a:latin typeface="Times New Roman"/>
                <a:ea typeface="Times New Roman"/>
              </a:rPr>
              <a:t>  развитие элементарных  </a:t>
            </a:r>
            <a:r>
              <a:rPr lang="ru-RU" sz="2400" dirty="0">
                <a:latin typeface="Times New Roman"/>
                <a:ea typeface="Times New Roman"/>
              </a:rPr>
              <a:t>навыков звукового анализа и синтеза, коррекция  звукопроизношения, а также систематические  упражнения на развитие памяти, внимания и мышления.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Arial Narrow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7768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Литература.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87997"/>
            <a:ext cx="852383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1. Логопедия. / Под редакцией Волковой Л.С., Шаховской С.Н. – М.: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err="1">
                <a:latin typeface="Times New Roman"/>
                <a:ea typeface="Times New Roman"/>
              </a:rPr>
              <a:t>Гуманит</a:t>
            </a:r>
            <a:r>
              <a:rPr lang="ru-RU" sz="2000" dirty="0">
                <a:latin typeface="Times New Roman"/>
                <a:ea typeface="Times New Roman"/>
              </a:rPr>
              <a:t>. изд. центр ВЛАДОС, 2002./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2. </a:t>
            </a:r>
            <a:r>
              <a:rPr lang="ru-RU" sz="2000" dirty="0" err="1">
                <a:latin typeface="Times New Roman"/>
                <a:ea typeface="Times New Roman"/>
              </a:rPr>
              <a:t>Забрамная</a:t>
            </a:r>
            <a:r>
              <a:rPr lang="ru-RU" sz="2000" dirty="0">
                <a:latin typeface="Times New Roman"/>
                <a:ea typeface="Times New Roman"/>
              </a:rPr>
              <a:t> С.Д., Боровик О.В.  Практический материал для проведения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психолого-педагогического обследования  детей.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r>
              <a:rPr lang="ru-RU" sz="2000" dirty="0" smtClean="0">
                <a:latin typeface="Times New Roman"/>
                <a:ea typeface="Times New Roman"/>
              </a:rPr>
              <a:t>3</a:t>
            </a:r>
            <a:r>
              <a:rPr lang="ru-RU" sz="2000" dirty="0">
                <a:latin typeface="Times New Roman"/>
                <a:ea typeface="Times New Roman"/>
              </a:rPr>
              <a:t>. Юрова Е.В.  250 упражнений  для развития устной речи.  Начальное обучение.-М. ООО «Издательство  </a:t>
            </a:r>
            <a:r>
              <a:rPr lang="ru-RU" sz="2000" dirty="0" err="1">
                <a:latin typeface="Times New Roman"/>
                <a:ea typeface="Times New Roman"/>
              </a:rPr>
              <a:t>Астрель</a:t>
            </a:r>
            <a:r>
              <a:rPr lang="ru-RU" sz="2000" dirty="0">
                <a:latin typeface="Times New Roman"/>
                <a:ea typeface="Times New Roman"/>
              </a:rPr>
              <a:t>», 2000.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4. Азовцева Н.В., </a:t>
            </a:r>
            <a:r>
              <a:rPr lang="ru-RU" sz="2000" dirty="0" err="1">
                <a:latin typeface="Times New Roman"/>
                <a:ea typeface="Times New Roman"/>
              </a:rPr>
              <a:t>Родованская</a:t>
            </a:r>
            <a:r>
              <a:rPr lang="ru-RU" sz="2000" dirty="0">
                <a:latin typeface="Times New Roman"/>
                <a:ea typeface="Times New Roman"/>
              </a:rPr>
              <a:t> М.Е., </a:t>
            </a:r>
            <a:r>
              <a:rPr lang="ru-RU" sz="2000" dirty="0" err="1">
                <a:latin typeface="Times New Roman"/>
                <a:ea typeface="Times New Roman"/>
              </a:rPr>
              <a:t>Рузина</a:t>
            </a:r>
            <a:r>
              <a:rPr lang="ru-RU" sz="2000" dirty="0">
                <a:latin typeface="Times New Roman"/>
                <a:ea typeface="Times New Roman"/>
              </a:rPr>
              <a:t> М.С. //  Начальная школа №8,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1999г. Пальчиковый  </a:t>
            </a:r>
            <a:r>
              <a:rPr lang="ru-RU" sz="2000" dirty="0" err="1">
                <a:latin typeface="Times New Roman"/>
                <a:ea typeface="Times New Roman"/>
              </a:rPr>
              <a:t>игротренинг</a:t>
            </a:r>
            <a:r>
              <a:rPr lang="ru-RU" sz="2000" dirty="0">
                <a:latin typeface="Times New Roman"/>
                <a:ea typeface="Times New Roman"/>
              </a:rPr>
              <a:t> в начальной школе.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5. Николаева С.М. Предупреждение  нарушений письменной речи учащихся</a:t>
            </a:r>
            <a:r>
              <a:rPr lang="ru-RU" sz="2000" dirty="0" smtClean="0">
                <a:latin typeface="Times New Roman"/>
                <a:ea typeface="Times New Roman"/>
              </a:rPr>
              <a:t>. // </a:t>
            </a:r>
            <a:r>
              <a:rPr lang="ru-RU" sz="2000" dirty="0">
                <a:latin typeface="Times New Roman"/>
                <a:ea typeface="Times New Roman"/>
              </a:rPr>
              <a:t>Начальная школа. №2, №4, 1998.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6. Филичева Т.Б., Туманова Т.В. Звуковые кроссворды в картинках и загадках. Практическое пособие для логопедов. -М.: Издательство </a:t>
            </a:r>
            <a:r>
              <a:rPr lang="ru-RU" sz="2000" dirty="0" err="1" smtClean="0">
                <a:latin typeface="Times New Roman"/>
                <a:ea typeface="Times New Roman"/>
              </a:rPr>
              <a:t>ГНОМиД</a:t>
            </a:r>
            <a:r>
              <a:rPr lang="ru-RU" sz="2000" dirty="0" smtClean="0">
                <a:latin typeface="Times New Roman"/>
                <a:ea typeface="Times New Roman"/>
              </a:rPr>
              <a:t>,    2000.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7.   Спирова </a:t>
            </a:r>
            <a:r>
              <a:rPr lang="ru-RU" sz="2000" dirty="0">
                <a:latin typeface="Times New Roman"/>
                <a:ea typeface="Times New Roman"/>
              </a:rPr>
              <a:t>Е.М., </a:t>
            </a:r>
            <a:r>
              <a:rPr lang="ru-RU" sz="2000" dirty="0" err="1">
                <a:latin typeface="Times New Roman"/>
                <a:ea typeface="Times New Roman"/>
              </a:rPr>
              <a:t>Ястребова</a:t>
            </a:r>
            <a:r>
              <a:rPr lang="ru-RU" sz="2000" dirty="0">
                <a:latin typeface="Times New Roman"/>
                <a:ea typeface="Times New Roman"/>
              </a:rPr>
              <a:t> А.В. Учителю о детях с нарушениями речи.-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М.1999.</a:t>
            </a: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3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0284916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977" y="1822038"/>
            <a:ext cx="7272807" cy="4167336"/>
          </a:xfrm>
          <a:prstGeom prst="rect">
            <a:avLst/>
          </a:prstGeom>
          <a:noFill/>
          <a:ln/>
        </p:spPr>
      </p:pic>
      <p:sp>
        <p:nvSpPr>
          <p:cNvPr id="7" name="Лента лицом вверх 6"/>
          <p:cNvSpPr/>
          <p:nvPr/>
        </p:nvSpPr>
        <p:spPr>
          <a:xfrm>
            <a:off x="107504" y="0"/>
            <a:ext cx="8784976" cy="148478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 за внимание.</a:t>
            </a:r>
            <a:endParaRPr lang="ru-RU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HP\Desktop\САНИЯ\IMG_0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520" y="1886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Актуальность: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554" y="650305"/>
            <a:ext cx="713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Устранение    недостатков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звукопроизношения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в 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младшем  школьном  возрасте.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29663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1758301"/>
            <a:ext cx="7128792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Обеспечение системы средств и условий для устранения речевых недостатков у детей с ОВЗ.</a:t>
            </a:r>
            <a:r>
              <a:rPr lang="ru-RU" sz="1600" b="1" i="1" spc="2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720" y="2348880"/>
            <a:ext cx="63367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Задачи: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Всесторонняя  подготовка  ребёнка  к  длительной и  кропотливой  коррекционной  работе.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Формирование  произносительных              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умений  и  навыков.                                                                                    3.  Формирование мыслительных операций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анализа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синтеза, сравнения, обобщения.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Систематические  упражнения  на                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 внимания, памяти, мышления  на   отработанном  в  произношении  материале.</a:t>
            </a:r>
          </a:p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 Развитие  связной  выразительной                                           речи на  базе  правильно  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произносимых                                      звуков.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коммуникативности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успеш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                                         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в общении</a:t>
            </a:r>
            <a:r>
              <a:rPr lang="ru-RU" dirty="0">
                <a:latin typeface="Arial" pitchFamily="34" charset="0"/>
                <a:cs typeface="Arial" pitchFamily="34" charset="0"/>
              </a:rPr>
              <a:t>, социальной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адаптации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7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основу опыта работы взяты данные, основывающиеся  на учении  Р. Е. Левиной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о связи речи с другими 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сторонами   психического  развития  ребёнка, о  системном  взаимодействии различных компонентов речи:  звуковой,  произносительной  её  стороны, фонематических процессов, </a:t>
            </a: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                                      лексико </a:t>
            </a:r>
            <a:r>
              <a:rPr lang="ru-RU" sz="2800" dirty="0">
                <a:latin typeface="Arial" pitchFamily="34" charset="0"/>
                <a:ea typeface="Times New Roman"/>
                <a:cs typeface="Arial" pitchFamily="34" charset="0"/>
              </a:rPr>
              <a:t>–  грамматического строя.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8883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>
                <a:solidFill>
                  <a:srgbClr val="AC66BB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Педагогические средства</a:t>
            </a:r>
            <a:r>
              <a:rPr lang="ru-RU" sz="4300" dirty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70485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1600" dirty="0">
                <a:solidFill>
                  <a:srgbClr val="B83D68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B83D68">
                    <a:lumMod val="75000"/>
                  </a:srgbClr>
                </a:solidFill>
                <a:latin typeface="Arial"/>
              </a:rPr>
              <a:t>Использование личностно-ориентированного подхода к детям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(демократического стиля общения; создание ситуации успеха).</a:t>
            </a: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  </a:t>
            </a:r>
            <a:r>
              <a:rPr lang="ru-RU" sz="1600" dirty="0">
                <a:solidFill>
                  <a:srgbClr val="B83D68">
                    <a:lumMod val="75000"/>
                  </a:srgbClr>
                </a:solidFill>
                <a:latin typeface="Arial"/>
              </a:rPr>
              <a:t> Средства обучения :</a:t>
            </a: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/>
              </a:rPr>
              <a:t> а) 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Речевые   упражнения.</a:t>
            </a: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/>
              </a:rPr>
              <a:t> б)   Игры (коррекционно-развивающие, дидактические,  настольные и т.д.)</a:t>
            </a:r>
            <a:endParaRPr lang="ru-RU" sz="1600" dirty="0">
              <a:solidFill>
                <a:prstClr val="black"/>
              </a:solidFill>
              <a:latin typeface="Arial"/>
            </a:endParaRP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в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)   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Картины, рисунки, предметные картинки.</a:t>
            </a: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defRPr/>
            </a:pPr>
            <a:endParaRPr lang="ru-RU" sz="1600" dirty="0">
              <a:solidFill>
                <a:prstClr val="black"/>
              </a:solidFill>
              <a:latin typeface="Arial"/>
            </a:endParaRP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    </a:t>
            </a:r>
            <a:r>
              <a:rPr lang="ru-RU" sz="1600" dirty="0">
                <a:solidFill>
                  <a:srgbClr val="B83D68">
                    <a:lumMod val="75000"/>
                  </a:srgbClr>
                </a:solidFill>
                <a:latin typeface="Arial"/>
              </a:rPr>
              <a:t>Методы и приемы, используемые в опыте:</a:t>
            </a: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а)  наглядные :наблюдение; показ 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приёмов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работы с 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материалом.</a:t>
            </a:r>
            <a:endParaRPr lang="ru-RU" sz="1600" dirty="0">
              <a:solidFill>
                <a:prstClr val="black"/>
              </a:solidFill>
              <a:latin typeface="Arial"/>
            </a:endParaRP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б) словесные: 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рассказ, стихотворения, </a:t>
            </a:r>
            <a:r>
              <a:rPr lang="ru-RU" sz="1600" dirty="0" err="1" smtClean="0">
                <a:solidFill>
                  <a:prstClr val="black"/>
                </a:solidFill>
                <a:latin typeface="Arial"/>
              </a:rPr>
              <a:t>чистоговорки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, скороговорки, загадки;                           вопросно-ответная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форма; объяснение ; рассуждение; чтение книг.</a:t>
            </a:r>
          </a:p>
          <a:p>
            <a:pPr marL="365760" lvl="0" indent="-283464">
              <a:spcBef>
                <a:spcPts val="600"/>
              </a:spcBef>
              <a:buClr>
                <a:srgbClr val="B83D68"/>
              </a:buClr>
              <a:buSzPct val="80000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в)  практические: игровые упражнения; практические действия с дидактическим материалом; индивидуальная работа с дидактическим </a:t>
            </a:r>
            <a:r>
              <a:rPr lang="ru-RU" sz="1600" dirty="0" smtClean="0">
                <a:solidFill>
                  <a:prstClr val="black"/>
                </a:solidFill>
                <a:latin typeface="Arial"/>
              </a:rPr>
              <a:t>материалом.</a:t>
            </a:r>
            <a:endParaRPr lang="ru-RU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5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07" y="246132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Формы   работы: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Занятия: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7030A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rgbClr val="7030A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7030A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7030A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619674" y="1268760"/>
            <a:ext cx="216023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35996" y="1268760"/>
            <a:ext cx="336025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080" y="1268760"/>
            <a:ext cx="16344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79514" y="2923788"/>
            <a:ext cx="2880320" cy="187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ФРОНТАЛЬНЫЕ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35856" y="2996952"/>
            <a:ext cx="273630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ИНДИВИ -                      ДУАЛЬНЫЕ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72160" y="2564904"/>
            <a:ext cx="296433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ИНДИВИ -  ДУАЛЬНЫЕ    ПОДГРУП ПОВЫЕ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/>
        </p:nvSpPr>
        <p:spPr>
          <a:xfrm>
            <a:off x="3419872" y="2132856"/>
            <a:ext cx="2448272" cy="21602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Формирование  фонематического  восприятия                     у  детей  с   ОВЗ.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2123728" y="1628800"/>
            <a:ext cx="1656184" cy="93610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одготовка 12"/>
          <p:cNvSpPr/>
          <p:nvPr/>
        </p:nvSpPr>
        <p:spPr>
          <a:xfrm>
            <a:off x="395536" y="116632"/>
            <a:ext cx="2808312" cy="151216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Узнавание  неречевых  звуков.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rot="5400000" flipH="1" flipV="1">
            <a:off x="4283968" y="1340770"/>
            <a:ext cx="1296147" cy="115212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одготовка 16"/>
          <p:cNvSpPr/>
          <p:nvPr/>
        </p:nvSpPr>
        <p:spPr>
          <a:xfrm>
            <a:off x="5508105" y="336913"/>
            <a:ext cx="2592288" cy="1495203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Различение  слов, близких  по  звуковому  составу.</a:t>
            </a:r>
            <a:endParaRPr lang="ru-RU" sz="1400" b="1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3" name="Блок-схема: подготовка 22"/>
          <p:cNvSpPr/>
          <p:nvPr/>
        </p:nvSpPr>
        <p:spPr>
          <a:xfrm>
            <a:off x="6387637" y="2708920"/>
            <a:ext cx="2808312" cy="172819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Дифферен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ru-RU" b="1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циация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 слогов. 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25" name="Скругленная соединительная линия 24"/>
          <p:cNvCxnSpPr>
            <a:endCxn id="23" idx="2"/>
          </p:cNvCxnSpPr>
          <p:nvPr/>
        </p:nvCxnSpPr>
        <p:spPr>
          <a:xfrm>
            <a:off x="5580112" y="3951218"/>
            <a:ext cx="2211681" cy="485894"/>
          </a:xfrm>
          <a:prstGeom prst="curvedConnector4">
            <a:avLst>
              <a:gd name="adj1" fmla="val 18256"/>
              <a:gd name="adj2" fmla="val 147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подготовка 36"/>
          <p:cNvSpPr/>
          <p:nvPr/>
        </p:nvSpPr>
        <p:spPr>
          <a:xfrm>
            <a:off x="174665" y="3066213"/>
            <a:ext cx="2597134" cy="177001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Дифферен-циация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фонем. 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39" name="Скругленная соединительная линия 38"/>
          <p:cNvCxnSpPr>
            <a:stCxn id="37" idx="2"/>
          </p:cNvCxnSpPr>
          <p:nvPr/>
        </p:nvCxnSpPr>
        <p:spPr>
          <a:xfrm rot="5400000" flipH="1" flipV="1">
            <a:off x="1706937" y="3123287"/>
            <a:ext cx="1479232" cy="1946642"/>
          </a:xfrm>
          <a:prstGeom prst="curvedConnector4">
            <a:avLst>
              <a:gd name="adj1" fmla="val -15454"/>
              <a:gd name="adj2" fmla="val 833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Блок-схема: подготовка 44"/>
          <p:cNvSpPr/>
          <p:nvPr/>
        </p:nvSpPr>
        <p:spPr>
          <a:xfrm>
            <a:off x="3419872" y="4876535"/>
            <a:ext cx="2736304" cy="1720817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 навыков  звукового  анализа. 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48" name="Скругленная соединительная линия 47"/>
          <p:cNvCxnSpPr>
            <a:stCxn id="45" idx="3"/>
          </p:cNvCxnSpPr>
          <p:nvPr/>
        </p:nvCxnSpPr>
        <p:spPr>
          <a:xfrm flipH="1" flipV="1">
            <a:off x="4860034" y="4005066"/>
            <a:ext cx="1296142" cy="1731878"/>
          </a:xfrm>
          <a:prstGeom prst="curvedConnector4">
            <a:avLst>
              <a:gd name="adj1" fmla="val -17637"/>
              <a:gd name="adj2" fmla="val 748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23" grpId="0" animBg="1"/>
      <p:bldP spid="37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447764" y="116632"/>
            <a:ext cx="2916324" cy="25922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Узнавание  неречевых  звуков.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3528" y="2780928"/>
            <a:ext cx="4248472" cy="39604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На столе перед  ребёнком  несколько звучащих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игрушек: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бубен, колокольчик, погремушка. Логопед предлагает ребёнку нужно только на слух, без зрительной опоры определить что звучит.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860032" y="2276872"/>
            <a:ext cx="4104456" cy="45811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Перед ребёнком выставляется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4-5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предметов (стеклянная банка, пластмассовый стаканчик, деревянная шкатулка), при постукивании о которые, можно услышать разные звуки. С помощью карандаша логопед вызывает звучание каждого предмета. Затем только на слух (ребёнок поворачивается  спиной) предлагается определить, что звучит.  </a:t>
            </a:r>
            <a:endParaRPr lang="ru-RU" sz="1400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26" name="Прямая со стрелкой 25"/>
          <p:cNvCxnSpPr>
            <a:stCxn id="5" idx="1"/>
          </p:cNvCxnSpPr>
          <p:nvPr/>
        </p:nvCxnSpPr>
        <p:spPr>
          <a:xfrm flipH="1">
            <a:off x="827584" y="1412776"/>
            <a:ext cx="162018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3"/>
          </p:cNvCxnSpPr>
          <p:nvPr/>
        </p:nvCxnSpPr>
        <p:spPr>
          <a:xfrm>
            <a:off x="5364088" y="1412776"/>
            <a:ext cx="115212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95536" y="168423"/>
            <a:ext cx="2376264" cy="172819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Различение  слов, близких  по  звуковому  составу.</a:t>
            </a:r>
            <a:endParaRPr lang="ru-RU" sz="1400" b="1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930" y="2852936"/>
            <a:ext cx="360040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Логопед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даёт ребёнку 2 кружка-красный и зелёный и предлагает игру: если ребёнок услышит правильное название того, что изображено на картинке, он должен поднять зелёный кружок, если неправильное-красный.                                                                                                                                                                                          </a:t>
            </a: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Баман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ваван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   витамин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Карман        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даван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митамин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Банан      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баван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   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фитаман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 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и т.д.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267630" y="1988840"/>
            <a:ext cx="65749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355976" y="188640"/>
            <a:ext cx="367240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Дифференциация 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слогов.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32641" y="4224942"/>
            <a:ext cx="315092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Воспроизведение 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слоговых   сочетаний с согласными звуками, различающимися по мягкости-твёрдости: па-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пя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по-пё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….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50420" y="2276872"/>
            <a:ext cx="3286076" cy="238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Воспроизведение 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слоговых   сочетаний с общим стечением двух согласных звуков: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пта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пто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пту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пты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 и т.д.                                               </a:t>
            </a:r>
            <a:endParaRPr lang="ru-RU" sz="16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519416" y="1988840"/>
            <a:ext cx="700656" cy="2236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508104" y="2310025"/>
            <a:ext cx="484632" cy="752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1405</TotalTime>
  <Words>1150</Words>
  <Application>Microsoft Office PowerPoint</Application>
  <PresentationFormat>Экран (4:3)</PresentationFormat>
  <Paragraphs>154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звука в разговорной речи.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132</cp:revision>
  <dcterms:created xsi:type="dcterms:W3CDTF">2014-12-16T04:55:11Z</dcterms:created>
  <dcterms:modified xsi:type="dcterms:W3CDTF">2014-12-29T03:58:43Z</dcterms:modified>
</cp:coreProperties>
</file>